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3" r:id="rId4"/>
    <p:sldId id="346" r:id="rId5"/>
    <p:sldId id="344" r:id="rId6"/>
    <p:sldId id="340" r:id="rId7"/>
    <p:sldId id="341" r:id="rId8"/>
    <p:sldId id="343" r:id="rId9"/>
    <p:sldId id="337" r:id="rId10"/>
    <p:sldId id="351" r:id="rId11"/>
    <p:sldId id="356" r:id="rId12"/>
    <p:sldId id="306" r:id="rId13"/>
    <p:sldId id="352" r:id="rId14"/>
    <p:sldId id="357" r:id="rId15"/>
    <p:sldId id="3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D96709"/>
    <a:srgbClr val="00421E"/>
    <a:srgbClr val="DCF0C6"/>
    <a:srgbClr val="CEEAB0"/>
    <a:srgbClr val="DAEFC3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5508486"/>
            <a:ext cx="3657607" cy="1365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89" y="5492492"/>
            <a:ext cx="3657607" cy="1365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7834"/>
          <a:stretch/>
        </p:blipFill>
        <p:spPr>
          <a:xfrm>
            <a:off x="7315196" y="5492493"/>
            <a:ext cx="1908000" cy="1365507"/>
          </a:xfrm>
          <a:prstGeom prst="rect">
            <a:avLst/>
          </a:prstGeom>
        </p:spPr>
      </p:pic>
      <p:pic>
        <p:nvPicPr>
          <p:cNvPr id="8" name="Picture 6" descr="http://img0.liveinternet.ru/images/attach/c/6/89/731/89731334_3511355_0_623b1_cda261ad_X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71" y="572210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ат\Desktop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5521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351" y="198884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Алгоритм работы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 подготовке учащихся к предметной олимпиаде по физической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культуре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4639" y="548680"/>
            <a:ext cx="88915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 учреждение  Самарской области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общеобразовательная школа пос.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Ильичевский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Алексеевский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8489" y="4401978"/>
            <a:ext cx="3593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культуры: </a:t>
            </a: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Джумеева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Римма Владимировна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09477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Наши достижения:</a:t>
            </a:r>
          </a:p>
        </p:txBody>
      </p:sp>
      <p:pic>
        <p:nvPicPr>
          <p:cNvPr id="4" name="Picture 3" descr="C:\Users\Пк\Desktop\20160822_142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83072" y="1968651"/>
            <a:ext cx="3892092" cy="2241586"/>
          </a:xfrm>
          <a:prstGeom prst="rect">
            <a:avLst/>
          </a:prstGeom>
          <a:noFill/>
          <a:ln w="25400" cmpd="sng">
            <a:solidFill>
              <a:srgbClr val="002060"/>
            </a:solidFill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2724598" y="18448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2014-2015 уч. год- уч-ся 7 класса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Джумеева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Зарина -3 место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Пк\Desktop\20160822_142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95790" y="3801356"/>
            <a:ext cx="3645025" cy="2468269"/>
          </a:xfrm>
          <a:prstGeom prst="rect">
            <a:avLst/>
          </a:prstGeom>
          <a:noFill/>
          <a:ln w="25400" cmpd="sng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337689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2015-2016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уч.год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– уч-ся 8 класса 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Посталюк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 Света -1 место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Участие в спортивных мероприятиях различного уровня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1" descr="C:\Users\Пк\Desktop\123456789\IMG_20151017_114210.jpg"/>
          <p:cNvPicPr>
            <a:picLocks noChangeAspect="1" noChangeArrowheads="1"/>
          </p:cNvPicPr>
          <p:nvPr/>
        </p:nvPicPr>
        <p:blipFill>
          <a:blip r:embed="rId3" cstate="print"/>
          <a:srcRect l="924" t="27933" r="31605" b="12914"/>
          <a:stretch>
            <a:fillRect/>
          </a:stretch>
        </p:blipFill>
        <p:spPr bwMode="auto">
          <a:xfrm>
            <a:off x="540994" y="1049753"/>
            <a:ext cx="4463054" cy="2612819"/>
          </a:xfrm>
          <a:prstGeom prst="rect">
            <a:avLst/>
          </a:prstGeom>
          <a:noFill/>
        </p:spPr>
      </p:pic>
      <p:pic>
        <p:nvPicPr>
          <p:cNvPr id="6" name="Picture 6" descr="C:\Users\Пк\Desktop\123456789\IMG_20160214_121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4221088"/>
            <a:ext cx="3782799" cy="2204864"/>
          </a:xfrm>
          <a:prstGeom prst="rect">
            <a:avLst/>
          </a:prstGeom>
          <a:noFill/>
        </p:spPr>
      </p:pic>
      <p:pic>
        <p:nvPicPr>
          <p:cNvPr id="7" name="Picture 2" descr="C:\Users\Пк\Desktop\123456789\IMG_20150922_115845.jpg"/>
          <p:cNvPicPr>
            <a:picLocks noChangeAspect="1" noChangeArrowheads="1"/>
          </p:cNvPicPr>
          <p:nvPr/>
        </p:nvPicPr>
        <p:blipFill>
          <a:blip r:embed="rId5" cstate="print"/>
          <a:srcRect t="17293" r="4117" b="-1287"/>
          <a:stretch>
            <a:fillRect/>
          </a:stretch>
        </p:blipFill>
        <p:spPr bwMode="auto">
          <a:xfrm>
            <a:off x="5004048" y="4149080"/>
            <a:ext cx="3672408" cy="231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7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Пк\Desktop\123456789\IMG_20160214_11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464495" cy="2880320"/>
          </a:xfrm>
          <a:prstGeom prst="rect">
            <a:avLst/>
          </a:prstGeom>
          <a:noFill/>
        </p:spPr>
      </p:pic>
      <p:pic>
        <p:nvPicPr>
          <p:cNvPr id="5" name="Picture 5" descr="C:\Users\Пк\Desktop\123456789\IMG_20150730_105231.jpg"/>
          <p:cNvPicPr>
            <a:picLocks noChangeAspect="1" noChangeArrowheads="1"/>
          </p:cNvPicPr>
          <p:nvPr/>
        </p:nvPicPr>
        <p:blipFill>
          <a:blip r:embed="rId4" cstate="print"/>
          <a:srcRect l="26591" r="25341" b="23636"/>
          <a:stretch>
            <a:fillRect/>
          </a:stretch>
        </p:blipFill>
        <p:spPr bwMode="auto">
          <a:xfrm>
            <a:off x="5148064" y="332656"/>
            <a:ext cx="3600400" cy="3024336"/>
          </a:xfrm>
          <a:prstGeom prst="rect">
            <a:avLst/>
          </a:prstGeom>
          <a:noFill/>
        </p:spPr>
      </p:pic>
      <p:pic>
        <p:nvPicPr>
          <p:cNvPr id="6" name="Picture 4" descr="C:\Users\Пк\Desktop\123456789\IMG_20150618_141022.jpg"/>
          <p:cNvPicPr>
            <a:picLocks noChangeAspect="1" noChangeArrowheads="1"/>
          </p:cNvPicPr>
          <p:nvPr/>
        </p:nvPicPr>
        <p:blipFill>
          <a:blip r:embed="rId5" cstate="print"/>
          <a:srcRect l="5429" t="534" r="13479"/>
          <a:stretch>
            <a:fillRect/>
          </a:stretch>
        </p:blipFill>
        <p:spPr bwMode="auto">
          <a:xfrm>
            <a:off x="395536" y="3789040"/>
            <a:ext cx="3757201" cy="2592288"/>
          </a:xfrm>
          <a:prstGeom prst="rect">
            <a:avLst/>
          </a:prstGeom>
          <a:noFill/>
        </p:spPr>
      </p:pic>
      <p:pic>
        <p:nvPicPr>
          <p:cNvPr id="7" name="Picture 2" descr="C:\Users\Пк\Desktop\123456789\IMG_20160301_101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5024"/>
            <a:ext cx="434099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2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2796" y="332656"/>
            <a:ext cx="5973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Совместная организованная деятельность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1" descr="C:\Users\Пк\Desktop\20160822_141334.jpg"/>
          <p:cNvPicPr>
            <a:picLocks noChangeAspect="1" noChangeArrowheads="1"/>
          </p:cNvPicPr>
          <p:nvPr/>
        </p:nvPicPr>
        <p:blipFill>
          <a:blip r:embed="rId3" cstate="print"/>
          <a:srcRect l="4545" t="11864" r="38506" b="10170"/>
          <a:stretch>
            <a:fillRect/>
          </a:stretch>
        </p:blipFill>
        <p:spPr bwMode="auto">
          <a:xfrm>
            <a:off x="90380" y="1105105"/>
            <a:ext cx="2972286" cy="2520280"/>
          </a:xfrm>
          <a:prstGeom prst="rect">
            <a:avLst/>
          </a:prstGeom>
          <a:noFill/>
        </p:spPr>
      </p:pic>
      <p:pic>
        <p:nvPicPr>
          <p:cNvPr id="6" name="Picture 3" descr="C:\Users\Пк\Desktop\123456789\IMG_20151223_113338.jpg"/>
          <p:cNvPicPr>
            <a:picLocks noChangeAspect="1" noChangeArrowheads="1"/>
          </p:cNvPicPr>
          <p:nvPr/>
        </p:nvPicPr>
        <p:blipFill>
          <a:blip r:embed="rId4" cstate="print"/>
          <a:srcRect t="5069" r="7143" b="12676"/>
          <a:stretch>
            <a:fillRect/>
          </a:stretch>
        </p:blipFill>
        <p:spPr bwMode="auto">
          <a:xfrm>
            <a:off x="3275856" y="1268760"/>
            <a:ext cx="2854602" cy="2160240"/>
          </a:xfrm>
          <a:prstGeom prst="rect">
            <a:avLst/>
          </a:prstGeom>
          <a:noFill/>
        </p:spPr>
      </p:pic>
      <p:pic>
        <p:nvPicPr>
          <p:cNvPr id="7" name="Picture 2" descr="C:\Users\Пк\Desktop\20160822_141522.jpg"/>
          <p:cNvPicPr>
            <a:picLocks noChangeAspect="1" noChangeArrowheads="1"/>
          </p:cNvPicPr>
          <p:nvPr/>
        </p:nvPicPr>
        <p:blipFill>
          <a:blip r:embed="rId5" cstate="print"/>
          <a:srcRect l="11698" t="3774" r="11321"/>
          <a:stretch>
            <a:fillRect/>
          </a:stretch>
        </p:blipFill>
        <p:spPr bwMode="auto">
          <a:xfrm rot="10800000">
            <a:off x="6227168" y="1556792"/>
            <a:ext cx="2916832" cy="2187624"/>
          </a:xfrm>
          <a:prstGeom prst="rect">
            <a:avLst/>
          </a:prstGeom>
          <a:noFill/>
          <a:ln w="25400" cmpd="sng">
            <a:solidFill>
              <a:srgbClr val="002060"/>
            </a:solidFill>
          </a:ln>
        </p:spPr>
      </p:pic>
      <p:pic>
        <p:nvPicPr>
          <p:cNvPr id="8" name="Picture 5" descr="C:\Users\Пк\Desktop\123456789\IMG_20160303_085056.jpg"/>
          <p:cNvPicPr>
            <a:picLocks noChangeAspect="1" noChangeArrowheads="1"/>
          </p:cNvPicPr>
          <p:nvPr/>
        </p:nvPicPr>
        <p:blipFill>
          <a:blip r:embed="rId6" cstate="print"/>
          <a:srcRect l="9662" t="7157" r="19480" b="18408"/>
          <a:stretch>
            <a:fillRect/>
          </a:stretch>
        </p:blipFill>
        <p:spPr bwMode="auto">
          <a:xfrm>
            <a:off x="358412" y="4141084"/>
            <a:ext cx="3777651" cy="2232248"/>
          </a:xfrm>
          <a:prstGeom prst="rect">
            <a:avLst/>
          </a:prstGeom>
          <a:noFill/>
        </p:spPr>
      </p:pic>
      <p:pic>
        <p:nvPicPr>
          <p:cNvPr id="9" name="Picture 2" descr="C:\Users\Пк\Desktop\123456789\IMG_20160211_103034.jpg"/>
          <p:cNvPicPr>
            <a:picLocks noChangeAspect="1" noChangeArrowheads="1"/>
          </p:cNvPicPr>
          <p:nvPr/>
        </p:nvPicPr>
        <p:blipFill>
          <a:blip r:embed="rId7" cstate="print"/>
          <a:srcRect l="2579" t="23504" r="14476" b="-3916"/>
          <a:stretch>
            <a:fillRect/>
          </a:stretch>
        </p:blipFill>
        <p:spPr bwMode="auto">
          <a:xfrm>
            <a:off x="4644007" y="4149079"/>
            <a:ext cx="4320481" cy="2527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9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рат\Desktop\z_9f27c3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2" y="260648"/>
            <a:ext cx="2878563" cy="51648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340768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Для  успешной работы с одаренными детьми, мне как педагогу , необходимо постоянно повышать свой профессиональный уровень. В 2015 году  успешно прошла курсы  повышения квалификации, участвую в методических объединениях  школы. В 2017году  педагогическим советом школы моя кандидатура была выдвинута на участие в конкурсе педагогического мастерства «Учитель года» .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19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204864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за внимание</a:t>
            </a:r>
            <a:endParaRPr lang="ru-RU" dirty="0"/>
          </a:p>
        </p:txBody>
      </p:sp>
      <p:pic>
        <p:nvPicPr>
          <p:cNvPr id="4" name="Рисунок 3" descr="C:\Users\Администратор\Desktop\n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6583"/>
            <a:ext cx="1570990" cy="189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4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49" y="-1464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57" y="1556792"/>
            <a:ext cx="90364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1. Поделиться опытом подготовки 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 олимпиаде  по физической культуре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2. Выявление и развитие у обучающихся спортивных способностей, активизация работы с одаренными школьниками</a:t>
            </a:r>
          </a:p>
          <a:p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Администратор\Desktop\n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557"/>
            <a:ext cx="1570990" cy="1891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148478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12533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560" y="1340768"/>
            <a:ext cx="88204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Обеспечение участия одаренных детей в предметных олимпиадах.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Создание условий для укрепления здоровья одарённых детей.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3.Совершенствование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знаний, умений и навыков теории и практики предмета 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Физическая культура»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C:\Users\Администратор\Desktop\n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1570990" cy="189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9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марат\Desktop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88" y="836712"/>
            <a:ext cx="84568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Направление работы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познавательная деятельность;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спортивно - оздоровительная деятельность;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ценностно  - ориентированная детальность</a:t>
            </a:r>
            <a:endParaRPr lang="ru-RU" sz="3600" dirty="0"/>
          </a:p>
        </p:txBody>
      </p:sp>
      <p:pic>
        <p:nvPicPr>
          <p:cNvPr id="4" name="Picture 3" descr="C:\Users\Пк\Desktop\123456789\IMG_20150904_111214.jpg"/>
          <p:cNvPicPr>
            <a:picLocks noChangeAspect="1" noChangeArrowheads="1"/>
          </p:cNvPicPr>
          <p:nvPr/>
        </p:nvPicPr>
        <p:blipFill>
          <a:blip r:embed="rId5" cstate="print"/>
          <a:srcRect l="9810" t="35905" r="19790" b="491"/>
          <a:stretch>
            <a:fillRect/>
          </a:stretch>
        </p:blipFill>
        <p:spPr bwMode="auto">
          <a:xfrm>
            <a:off x="487585" y="4037007"/>
            <a:ext cx="4055217" cy="2060848"/>
          </a:xfrm>
          <a:prstGeom prst="rect">
            <a:avLst/>
          </a:prstGeom>
          <a:noFill/>
        </p:spPr>
      </p:pic>
      <p:pic>
        <p:nvPicPr>
          <p:cNvPr id="5" name="Picture 2" descr="C:\Users\Пк\Desktop\123456789\IMG_20150922_1158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789" y="4191167"/>
            <a:ext cx="3389667" cy="190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21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20891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Формы работы: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Основное обучение - урок,  внеурочная деятельность, групповые занятия с одаренными детьми, участие в спортивных праздниках, играх , соревнованиях, акциях, занятия исследовательской деятельностью, сотрудничество с другими ОУ , тренировочные мероприятия.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3" descr="C:\Users\Пк\Desktop\123456789\IMG_20160301_114808.jpg"/>
          <p:cNvPicPr>
            <a:picLocks noChangeAspect="1" noChangeArrowheads="1"/>
          </p:cNvPicPr>
          <p:nvPr/>
        </p:nvPicPr>
        <p:blipFill>
          <a:blip r:embed="rId3" cstate="print"/>
          <a:srcRect l="4641" t="33004" r="21100" b="5113"/>
          <a:stretch>
            <a:fillRect/>
          </a:stretch>
        </p:blipFill>
        <p:spPr bwMode="auto">
          <a:xfrm>
            <a:off x="755576" y="5143009"/>
            <a:ext cx="3377480" cy="1583194"/>
          </a:xfrm>
          <a:prstGeom prst="rect">
            <a:avLst/>
          </a:prstGeom>
          <a:noFill/>
          <a:ln w="25400" cmpd="thickThin">
            <a:solidFill>
              <a:srgbClr val="002060"/>
            </a:solidFill>
          </a:ln>
        </p:spPr>
      </p:pic>
      <p:pic>
        <p:nvPicPr>
          <p:cNvPr id="6" name="Picture 4" descr="C:\Users\Пк\Desktop\123456789\IMG_20160210_144411.jpg"/>
          <p:cNvPicPr>
            <a:picLocks noChangeAspect="1" noChangeArrowheads="1"/>
          </p:cNvPicPr>
          <p:nvPr/>
        </p:nvPicPr>
        <p:blipFill>
          <a:blip r:embed="rId4" cstate="print"/>
          <a:srcRect l="30579" t="2938" r="826" b="17723"/>
          <a:stretch>
            <a:fillRect/>
          </a:stretch>
        </p:blipFill>
        <p:spPr bwMode="auto">
          <a:xfrm>
            <a:off x="5076056" y="4782969"/>
            <a:ext cx="3141101" cy="2043608"/>
          </a:xfrm>
          <a:prstGeom prst="rect">
            <a:avLst/>
          </a:prstGeom>
          <a:noFill/>
          <a:ln w="25400" cmpd="sng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059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31325"/>
            <a:ext cx="813690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Планируемый  результат:</a:t>
            </a:r>
            <a:endParaRPr lang="ru-RU" sz="4000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" dirty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готовность учащихся  к участию в олимпиаде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C:\Users\Администратор\Desktop\n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78771"/>
            <a:ext cx="1570990" cy="189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493"/>
            <a:ext cx="3657607" cy="1365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7" y="5492493"/>
            <a:ext cx="3657607" cy="1365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818"/>
          <a:stretch/>
        </p:blipFill>
        <p:spPr>
          <a:xfrm>
            <a:off x="7301961" y="5492493"/>
            <a:ext cx="1872000" cy="1365507"/>
          </a:xfrm>
          <a:prstGeom prst="rect">
            <a:avLst/>
          </a:prstGeom>
        </p:spPr>
      </p:pic>
      <p:pic>
        <p:nvPicPr>
          <p:cNvPr id="8" name="Picture 3" descr="C:\Users\марат\Desktop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9" y="535900"/>
            <a:ext cx="864096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Алгоритм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работы:</a:t>
            </a:r>
            <a:endParaRPr lang="ru-RU" sz="4000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 Выявляем наиболее подготовленных, одаренных и заинтересованных школьников;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Создаём творческую группу, команду школьников, готовящихся к олимпиаде 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 Планируем работу;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4. Расширяем кругозор 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5. Решаем тестовые задания;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6. Работаем над повышением уровня физической и технической подготовленности.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C:\Users\Администратор\Desktop\n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71" y="3295278"/>
            <a:ext cx="1570990" cy="189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2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3093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21E"/>
                </a:solidFill>
                <a:latin typeface="Comic Sans MS" panose="030F0702030302020204" pitchFamily="66" charset="0"/>
              </a:rPr>
              <a:t>          Герои </a:t>
            </a:r>
            <a:r>
              <a:rPr lang="ru-RU" sz="2400" b="1" dirty="0">
                <a:solidFill>
                  <a:srgbClr val="00421E"/>
                </a:solidFill>
                <a:latin typeface="Comic Sans MS" panose="030F0702030302020204" pitchFamily="66" charset="0"/>
              </a:rPr>
              <a:t>народных сказок на празднике </a:t>
            </a:r>
          </a:p>
        </p:txBody>
      </p:sp>
      <p:pic>
        <p:nvPicPr>
          <p:cNvPr id="6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82047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Условия подготовки к олимпиадам: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00" b="1" dirty="0"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Отбор учащихся;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Подготовка к олимпиаде через внеурочные занятия;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Использование творческих заданий повышенного уровня 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7" descr="C:\Users\Пк\Desktop\20160822_141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8"/>
            <a:ext cx="2520279" cy="2016224"/>
          </a:xfrm>
          <a:prstGeom prst="rect">
            <a:avLst/>
          </a:prstGeom>
          <a:noFill/>
        </p:spPr>
      </p:pic>
      <p:pic>
        <p:nvPicPr>
          <p:cNvPr id="7" name="Picture 4" descr="C:\Users\Пк\Desktop\20160822_140947.jpg"/>
          <p:cNvPicPr>
            <a:picLocks noChangeAspect="1" noChangeArrowheads="1"/>
          </p:cNvPicPr>
          <p:nvPr/>
        </p:nvPicPr>
        <p:blipFill>
          <a:blip r:embed="rId4" cstate="print"/>
          <a:srcRect l="11757" t="3266" r="15741" b="5290"/>
          <a:stretch>
            <a:fillRect/>
          </a:stretch>
        </p:blipFill>
        <p:spPr bwMode="auto">
          <a:xfrm>
            <a:off x="395536" y="4221088"/>
            <a:ext cx="2664296" cy="2016224"/>
          </a:xfrm>
          <a:prstGeom prst="rect">
            <a:avLst/>
          </a:prstGeom>
          <a:noFill/>
        </p:spPr>
      </p:pic>
      <p:pic>
        <p:nvPicPr>
          <p:cNvPr id="8" name="Picture 6" descr="C:\Users\Пк\Desktop\20160822_140837.jpg"/>
          <p:cNvPicPr>
            <a:picLocks noChangeAspect="1" noChangeArrowheads="1"/>
          </p:cNvPicPr>
          <p:nvPr/>
        </p:nvPicPr>
        <p:blipFill>
          <a:blip r:embed="rId5" cstate="print"/>
          <a:srcRect l="29825" t="2924" r="12281" b="18129"/>
          <a:stretch>
            <a:fillRect/>
          </a:stretch>
        </p:blipFill>
        <p:spPr bwMode="auto">
          <a:xfrm>
            <a:off x="3563888" y="4725144"/>
            <a:ext cx="2376264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1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58052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21E"/>
                </a:solidFill>
                <a:latin typeface="Comic Sans MS" panose="030F0702030302020204" pitchFamily="66" charset="0"/>
              </a:rPr>
              <a:t>   Фестиваль народного творчества</a:t>
            </a:r>
          </a:p>
          <a:p>
            <a:r>
              <a:rPr lang="ru-RU" sz="2400" b="1" dirty="0" smtClean="0">
                <a:solidFill>
                  <a:srgbClr val="00421E"/>
                </a:solidFill>
                <a:latin typeface="Comic Sans MS" panose="030F0702030302020204" pitchFamily="66" charset="0"/>
              </a:rPr>
              <a:t>        «Народный умелец» </a:t>
            </a:r>
            <a:endParaRPr lang="ru-RU" sz="2400" b="1" dirty="0">
              <a:solidFill>
                <a:srgbClr val="00421E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" descr="C:\Users\марат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990" y="1107945"/>
            <a:ext cx="820891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Принципы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endParaRPr lang="ru-RU" sz="8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1. Максимальная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самостоятельность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2. Принцип активность знаний;</a:t>
            </a:r>
          </a:p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3. Принцип опережающего уровня сложности;</a:t>
            </a:r>
          </a:p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4. Анализ результатов прошедших олимпиад;</a:t>
            </a:r>
          </a:p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5. Индивидуальный подход;</a:t>
            </a:r>
          </a:p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6. Психологический принцип.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Администратор\Desktop\n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9" y="3913599"/>
            <a:ext cx="1570990" cy="189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385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марат мукашев</cp:lastModifiedBy>
  <cp:revision>54</cp:revision>
  <dcterms:modified xsi:type="dcterms:W3CDTF">2016-08-22T20:35:38Z</dcterms:modified>
</cp:coreProperties>
</file>